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4" r:id="rId5"/>
    <p:sldId id="260" r:id="rId6"/>
    <p:sldId id="261" r:id="rId7"/>
    <p:sldId id="259" r:id="rId8"/>
    <p:sldId id="262" r:id="rId9"/>
    <p:sldId id="263" r:id="rId1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47F1651-F119-4A27-AB05-1F78CC9A7A1C}">
          <p14:sldIdLst>
            <p14:sldId id="256"/>
            <p14:sldId id="257"/>
            <p14:sldId id="258"/>
            <p14:sldId id="264"/>
            <p14:sldId id="260"/>
            <p14:sldId id="261"/>
            <p14:sldId id="259"/>
            <p14:sldId id="262"/>
            <p14:sldId id="26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70" y="-2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michal\Desktop\wykr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5000000000000001E-2"/>
          <c:y val="5.0925925925925923E-2"/>
          <c:w val="0.93888888888888888"/>
          <c:h val="0.81212683092032856"/>
        </c:manualLayout>
      </c:layout>
      <c:lineChart>
        <c:grouping val="standard"/>
        <c:varyColors val="0"/>
        <c:ser>
          <c:idx val="1"/>
          <c:order val="0"/>
          <c:marker>
            <c:symbol val="none"/>
          </c:marker>
          <c:val>
            <c:numRef>
              <c:f>Sheet1!$D$5:$D$11</c:f>
              <c:numCache>
                <c:formatCode>General</c:formatCode>
                <c:ptCount val="7"/>
                <c:pt idx="0">
                  <c:v>0</c:v>
                </c:pt>
                <c:pt idx="1">
                  <c:v>10000</c:v>
                </c:pt>
                <c:pt idx="2">
                  <c:v>20000</c:v>
                </c:pt>
                <c:pt idx="3">
                  <c:v>30000</c:v>
                </c:pt>
                <c:pt idx="4">
                  <c:v>40000</c:v>
                </c:pt>
                <c:pt idx="5">
                  <c:v>50000</c:v>
                </c:pt>
                <c:pt idx="6">
                  <c:v>60000</c:v>
                </c:pt>
              </c:numCache>
            </c:numRef>
          </c:val>
          <c:smooth val="0"/>
        </c:ser>
        <c:ser>
          <c:idx val="2"/>
          <c:order val="1"/>
          <c:marker>
            <c:symbol val="none"/>
          </c:marker>
          <c:val>
            <c:numRef>
              <c:f>Sheet1!$E$5:$E$11</c:f>
              <c:numCache>
                <c:formatCode>General</c:formatCode>
                <c:ptCount val="7"/>
                <c:pt idx="0">
                  <c:v>0</c:v>
                </c:pt>
                <c:pt idx="1">
                  <c:v>1</c:v>
                </c:pt>
                <c:pt idx="2">
                  <c:v>10</c:v>
                </c:pt>
                <c:pt idx="3">
                  <c:v>100</c:v>
                </c:pt>
                <c:pt idx="4">
                  <c:v>1000</c:v>
                </c:pt>
                <c:pt idx="5">
                  <c:v>10000</c:v>
                </c:pt>
                <c:pt idx="6">
                  <c:v>100000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8178688"/>
        <c:axId val="88180224"/>
      </c:lineChart>
      <c:catAx>
        <c:axId val="88178688"/>
        <c:scaling>
          <c:orientation val="minMax"/>
        </c:scaling>
        <c:delete val="0"/>
        <c:axPos val="b"/>
        <c:majorTickMark val="out"/>
        <c:minorTickMark val="none"/>
        <c:tickLblPos val="none"/>
        <c:crossAx val="88180224"/>
        <c:crosses val="autoZero"/>
        <c:auto val="1"/>
        <c:lblAlgn val="ctr"/>
        <c:lblOffset val="100"/>
        <c:noMultiLvlLbl val="0"/>
      </c:catAx>
      <c:valAx>
        <c:axId val="88180224"/>
        <c:scaling>
          <c:orientation val="minMax"/>
          <c:max val="120000"/>
          <c:min val="0"/>
        </c:scaling>
        <c:delete val="0"/>
        <c:axPos val="l"/>
        <c:numFmt formatCode="General" sourceLinked="1"/>
        <c:majorTickMark val="out"/>
        <c:minorTickMark val="none"/>
        <c:tickLblPos val="none"/>
        <c:crossAx val="881786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258FC3-6F9D-441B-B289-1A93D972AA49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8A57ED3A-9BCF-4BBC-B281-CD914786C5E5}">
      <dgm:prSet phldrT="[Text]"/>
      <dgm:spPr/>
      <dgm:t>
        <a:bodyPr/>
        <a:lstStyle/>
        <a:p>
          <a:r>
            <a:rPr lang="pl-PL" dirty="0" smtClean="0"/>
            <a:t>Programista logiki</a:t>
          </a:r>
          <a:endParaRPr lang="pl-PL" dirty="0"/>
        </a:p>
      </dgm:t>
    </dgm:pt>
    <dgm:pt modelId="{7E38B4DD-F072-449F-A50D-E84593DB47E1}" type="parTrans" cxnId="{DA4E60CE-BCF2-4E30-8A4C-A6501767BC2F}">
      <dgm:prSet/>
      <dgm:spPr/>
      <dgm:t>
        <a:bodyPr/>
        <a:lstStyle/>
        <a:p>
          <a:endParaRPr lang="pl-PL"/>
        </a:p>
      </dgm:t>
    </dgm:pt>
    <dgm:pt modelId="{56A60D4D-D856-4331-8560-65DBA8D3D8D3}" type="sibTrans" cxnId="{DA4E60CE-BCF2-4E30-8A4C-A6501767BC2F}">
      <dgm:prSet/>
      <dgm:spPr/>
      <dgm:t>
        <a:bodyPr/>
        <a:lstStyle/>
        <a:p>
          <a:endParaRPr lang="pl-PL"/>
        </a:p>
      </dgm:t>
    </dgm:pt>
    <dgm:pt modelId="{47E74D40-C23F-46CF-AEF2-D382C63C34E1}">
      <dgm:prSet phldrT="[Text]"/>
      <dgm:spPr/>
      <dgm:t>
        <a:bodyPr/>
        <a:lstStyle/>
        <a:p>
          <a:r>
            <a:rPr lang="pl-PL" dirty="0" smtClean="0"/>
            <a:t>Programista UI</a:t>
          </a:r>
          <a:endParaRPr lang="pl-PL" dirty="0"/>
        </a:p>
      </dgm:t>
    </dgm:pt>
    <dgm:pt modelId="{91B2CB27-5FD8-4152-85A5-400CAD93CDE0}" type="parTrans" cxnId="{BEA8D208-AC87-4036-A6D7-9CA392A4C5B1}">
      <dgm:prSet/>
      <dgm:spPr/>
      <dgm:t>
        <a:bodyPr/>
        <a:lstStyle/>
        <a:p>
          <a:endParaRPr lang="pl-PL"/>
        </a:p>
      </dgm:t>
    </dgm:pt>
    <dgm:pt modelId="{F5F6EF29-D324-459C-B133-09B7A646B17C}" type="sibTrans" cxnId="{BEA8D208-AC87-4036-A6D7-9CA392A4C5B1}">
      <dgm:prSet/>
      <dgm:spPr/>
      <dgm:t>
        <a:bodyPr/>
        <a:lstStyle/>
        <a:p>
          <a:endParaRPr lang="pl-PL"/>
        </a:p>
      </dgm:t>
    </dgm:pt>
    <dgm:pt modelId="{A76158CC-CEB8-4AA1-8759-13890712CF87}" type="pres">
      <dgm:prSet presAssocID="{9D258FC3-6F9D-441B-B289-1A93D972AA49}" presName="Name0" presStyleCnt="0">
        <dgm:presLayoutVars>
          <dgm:dir/>
          <dgm:resizeHandles val="exact"/>
        </dgm:presLayoutVars>
      </dgm:prSet>
      <dgm:spPr/>
    </dgm:pt>
    <dgm:pt modelId="{B5D803CE-9F44-4A0A-840A-327DE48FE88B}" type="pres">
      <dgm:prSet presAssocID="{8A57ED3A-9BCF-4BBC-B281-CD914786C5E5}" presName="node" presStyleLbl="node1" presStyleIdx="0" presStyleCnt="2" custScaleY="34907" custLinFactNeighborX="-58976" custLinFactNeighborY="-1995">
        <dgm:presLayoutVars>
          <dgm:bulletEnabled val="1"/>
        </dgm:presLayoutVars>
      </dgm:prSet>
      <dgm:spPr/>
    </dgm:pt>
    <dgm:pt modelId="{970C11DC-0764-4923-85F4-BDFF5B967D1E}" type="pres">
      <dgm:prSet presAssocID="{56A60D4D-D856-4331-8560-65DBA8D3D8D3}" presName="sibTrans" presStyleLbl="sibTrans2D1" presStyleIdx="0" presStyleCnt="1"/>
      <dgm:spPr/>
    </dgm:pt>
    <dgm:pt modelId="{A7B0C480-EE30-45DD-B49F-B90C1735E83B}" type="pres">
      <dgm:prSet presAssocID="{56A60D4D-D856-4331-8560-65DBA8D3D8D3}" presName="connectorText" presStyleLbl="sibTrans2D1" presStyleIdx="0" presStyleCnt="1"/>
      <dgm:spPr/>
    </dgm:pt>
    <dgm:pt modelId="{8AC010E2-3898-4935-BC79-FE30DF9795AD}" type="pres">
      <dgm:prSet presAssocID="{47E74D40-C23F-46CF-AEF2-D382C63C34E1}" presName="node" presStyleLbl="node1" presStyleIdx="1" presStyleCnt="2" custScaleY="39149" custLinFactNeighborX="-28729" custLinFactNeighborY="-4116">
        <dgm:presLayoutVars>
          <dgm:bulletEnabled val="1"/>
        </dgm:presLayoutVars>
      </dgm:prSet>
      <dgm:spPr/>
    </dgm:pt>
  </dgm:ptLst>
  <dgm:cxnLst>
    <dgm:cxn modelId="{BEA8D208-AC87-4036-A6D7-9CA392A4C5B1}" srcId="{9D258FC3-6F9D-441B-B289-1A93D972AA49}" destId="{47E74D40-C23F-46CF-AEF2-D382C63C34E1}" srcOrd="1" destOrd="0" parTransId="{91B2CB27-5FD8-4152-85A5-400CAD93CDE0}" sibTransId="{F5F6EF29-D324-459C-B133-09B7A646B17C}"/>
    <dgm:cxn modelId="{DA4E60CE-BCF2-4E30-8A4C-A6501767BC2F}" srcId="{9D258FC3-6F9D-441B-B289-1A93D972AA49}" destId="{8A57ED3A-9BCF-4BBC-B281-CD914786C5E5}" srcOrd="0" destOrd="0" parTransId="{7E38B4DD-F072-449F-A50D-E84593DB47E1}" sibTransId="{56A60D4D-D856-4331-8560-65DBA8D3D8D3}"/>
    <dgm:cxn modelId="{37ACE958-F0CF-4C16-A246-DE4CF58ADE75}" type="presOf" srcId="{56A60D4D-D856-4331-8560-65DBA8D3D8D3}" destId="{A7B0C480-EE30-45DD-B49F-B90C1735E83B}" srcOrd="1" destOrd="0" presId="urn:microsoft.com/office/officeart/2005/8/layout/process1"/>
    <dgm:cxn modelId="{9DC4EFBE-5FEC-4AC2-8ABA-A4438B260B09}" type="presOf" srcId="{47E74D40-C23F-46CF-AEF2-D382C63C34E1}" destId="{8AC010E2-3898-4935-BC79-FE30DF9795AD}" srcOrd="0" destOrd="0" presId="urn:microsoft.com/office/officeart/2005/8/layout/process1"/>
    <dgm:cxn modelId="{805AF819-20D0-487C-9A07-08D0DF76B8E2}" type="presOf" srcId="{8A57ED3A-9BCF-4BBC-B281-CD914786C5E5}" destId="{B5D803CE-9F44-4A0A-840A-327DE48FE88B}" srcOrd="0" destOrd="0" presId="urn:microsoft.com/office/officeart/2005/8/layout/process1"/>
    <dgm:cxn modelId="{9C06D3A6-EF01-476D-A6F2-68C18E59D872}" type="presOf" srcId="{56A60D4D-D856-4331-8560-65DBA8D3D8D3}" destId="{970C11DC-0764-4923-85F4-BDFF5B967D1E}" srcOrd="0" destOrd="0" presId="urn:microsoft.com/office/officeart/2005/8/layout/process1"/>
    <dgm:cxn modelId="{4B1FEC9C-9B54-4A50-96BF-FDDC47F5E50E}" type="presOf" srcId="{9D258FC3-6F9D-441B-B289-1A93D972AA49}" destId="{A76158CC-CEB8-4AA1-8759-13890712CF87}" srcOrd="0" destOrd="0" presId="urn:microsoft.com/office/officeart/2005/8/layout/process1"/>
    <dgm:cxn modelId="{E8F25824-C825-44AC-A834-316E73C26AD4}" type="presParOf" srcId="{A76158CC-CEB8-4AA1-8759-13890712CF87}" destId="{B5D803CE-9F44-4A0A-840A-327DE48FE88B}" srcOrd="0" destOrd="0" presId="urn:microsoft.com/office/officeart/2005/8/layout/process1"/>
    <dgm:cxn modelId="{E49F1D1A-2953-48BC-860A-8E2989E02452}" type="presParOf" srcId="{A76158CC-CEB8-4AA1-8759-13890712CF87}" destId="{970C11DC-0764-4923-85F4-BDFF5B967D1E}" srcOrd="1" destOrd="0" presId="urn:microsoft.com/office/officeart/2005/8/layout/process1"/>
    <dgm:cxn modelId="{C8D1B2FE-D548-4D0F-BC3A-B85ADD98A672}" type="presParOf" srcId="{970C11DC-0764-4923-85F4-BDFF5B967D1E}" destId="{A7B0C480-EE30-45DD-B49F-B90C1735E83B}" srcOrd="0" destOrd="0" presId="urn:microsoft.com/office/officeart/2005/8/layout/process1"/>
    <dgm:cxn modelId="{D65F1196-113F-4700-A04A-A323F3633A6F}" type="presParOf" srcId="{A76158CC-CEB8-4AA1-8759-13890712CF87}" destId="{8AC010E2-3898-4935-BC79-FE30DF9795AD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D803CE-9F44-4A0A-840A-327DE48FE88B}">
      <dsp:nvSpPr>
        <dsp:cNvPr id="0" name=""/>
        <dsp:cNvSpPr/>
      </dsp:nvSpPr>
      <dsp:spPr>
        <a:xfrm>
          <a:off x="0" y="603820"/>
          <a:ext cx="2539007" cy="5317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300" kern="1200" dirty="0" smtClean="0"/>
            <a:t>Programista logiki</a:t>
          </a:r>
          <a:endParaRPr lang="pl-PL" sz="2300" kern="1200" dirty="0"/>
        </a:p>
      </dsp:txBody>
      <dsp:txXfrm>
        <a:off x="15575" y="619395"/>
        <a:ext cx="2507857" cy="500624"/>
      </dsp:txXfrm>
    </dsp:sp>
    <dsp:sp modelId="{970C11DC-0764-4923-85F4-BDFF5B967D1E}">
      <dsp:nvSpPr>
        <dsp:cNvPr id="0" name=""/>
        <dsp:cNvSpPr/>
      </dsp:nvSpPr>
      <dsp:spPr>
        <a:xfrm rot="21565970">
          <a:off x="2720253" y="538607"/>
          <a:ext cx="384280" cy="6296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900" kern="1200"/>
        </a:p>
      </dsp:txBody>
      <dsp:txXfrm>
        <a:off x="2720256" y="665113"/>
        <a:ext cx="268996" cy="377803"/>
      </dsp:txXfrm>
    </dsp:sp>
    <dsp:sp modelId="{8AC010E2-3898-4935-BC79-FE30DF9795AD}">
      <dsp:nvSpPr>
        <dsp:cNvPr id="0" name=""/>
        <dsp:cNvSpPr/>
      </dsp:nvSpPr>
      <dsp:spPr>
        <a:xfrm>
          <a:off x="3264028" y="539197"/>
          <a:ext cx="2539007" cy="5963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300" kern="1200" dirty="0" smtClean="0"/>
            <a:t>Programista UI</a:t>
          </a:r>
          <a:endParaRPr lang="pl-PL" sz="2300" kern="1200" dirty="0"/>
        </a:p>
      </dsp:txBody>
      <dsp:txXfrm>
        <a:off x="3281496" y="556665"/>
        <a:ext cx="2504071" cy="5614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0.04583</cdr:x>
      <cdr:y>0</cdr:y>
    </cdr:from>
    <cdr:to>
      <cdr:x>0.13417</cdr:x>
      <cdr:y>0.33333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-45720" y="255270"/>
          <a:ext cx="914400" cy="4038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1600" dirty="0"/>
            <a:t>efekty</a:t>
          </a:r>
          <a:endParaRPr lang="pl-PL" sz="1100" dirty="0"/>
        </a:p>
      </cdr:txBody>
    </cdr:sp>
  </cdr:relSizeAnchor>
  <cdr:relSizeAnchor xmlns:cdr="http://schemas.openxmlformats.org/drawingml/2006/chartDrawing">
    <cdr:from>
      <cdr:x>0.44167</cdr:x>
      <cdr:y>0.88387</cdr:y>
    </cdr:from>
    <cdr:to>
      <cdr:x>0.64167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019300" y="2087880"/>
          <a:ext cx="914400" cy="2743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1600" dirty="0"/>
            <a:t>czas</a:t>
          </a:r>
          <a:endParaRPr lang="pl-PL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615F9-0623-44E1-833D-474873672791}" type="datetimeFigureOut">
              <a:rPr lang="pl-PL" smtClean="0"/>
              <a:t>2011-02-27</a:t>
            </a:fld>
            <a:endParaRPr lang="pl-P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C6330-006D-4821-87A6-EF626F195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1597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C6330-006D-4821-87A6-EF626F1959A7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41602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C6330-006D-4821-87A6-EF626F1959A7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5457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87ED5-7C27-4F38-8A13-B9AF2E580407}" type="datetimeFigureOut">
              <a:rPr lang="pl-PL" smtClean="0"/>
              <a:t>2011-02-27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B678-B0A3-4C18-8F30-B4D424E19B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539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87ED5-7C27-4F38-8A13-B9AF2E580407}" type="datetimeFigureOut">
              <a:rPr lang="pl-PL" smtClean="0"/>
              <a:t>2011-02-27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B678-B0A3-4C18-8F30-B4D424E19B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6900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87ED5-7C27-4F38-8A13-B9AF2E580407}" type="datetimeFigureOut">
              <a:rPr lang="pl-PL" smtClean="0"/>
              <a:t>2011-02-27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B678-B0A3-4C18-8F30-B4D424E19B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3490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87ED5-7C27-4F38-8A13-B9AF2E580407}" type="datetimeFigureOut">
              <a:rPr lang="pl-PL" smtClean="0"/>
              <a:t>2011-02-27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B678-B0A3-4C18-8F30-B4D424E19B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5759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87ED5-7C27-4F38-8A13-B9AF2E580407}" type="datetimeFigureOut">
              <a:rPr lang="pl-PL" smtClean="0"/>
              <a:t>2011-02-27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B678-B0A3-4C18-8F30-B4D424E19B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4810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87ED5-7C27-4F38-8A13-B9AF2E580407}" type="datetimeFigureOut">
              <a:rPr lang="pl-PL" smtClean="0"/>
              <a:t>2011-02-27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B678-B0A3-4C18-8F30-B4D424E19B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1442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87ED5-7C27-4F38-8A13-B9AF2E580407}" type="datetimeFigureOut">
              <a:rPr lang="pl-PL" smtClean="0"/>
              <a:t>2011-02-27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B678-B0A3-4C18-8F30-B4D424E19B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0770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87ED5-7C27-4F38-8A13-B9AF2E580407}" type="datetimeFigureOut">
              <a:rPr lang="pl-PL" smtClean="0"/>
              <a:t>2011-02-27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B678-B0A3-4C18-8F30-B4D424E19B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6659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87ED5-7C27-4F38-8A13-B9AF2E580407}" type="datetimeFigureOut">
              <a:rPr lang="pl-PL" smtClean="0"/>
              <a:t>2011-02-27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B678-B0A3-4C18-8F30-B4D424E19B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0423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87ED5-7C27-4F38-8A13-B9AF2E580407}" type="datetimeFigureOut">
              <a:rPr lang="pl-PL" smtClean="0"/>
              <a:t>2011-02-27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B678-B0A3-4C18-8F30-B4D424E19B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2162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87ED5-7C27-4F38-8A13-B9AF2E580407}" type="datetimeFigureOut">
              <a:rPr lang="pl-PL" smtClean="0"/>
              <a:t>2011-02-27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B678-B0A3-4C18-8F30-B4D424E19B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6153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87ED5-7C27-4F38-8A13-B9AF2E580407}" type="datetimeFigureOut">
              <a:rPr lang="pl-PL" smtClean="0"/>
              <a:t>2011-02-27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FB678-B0A3-4C18-8F30-B4D424E19B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418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150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387333"/>
            <a:ext cx="2175080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l-PL" sz="2400" dirty="0" smtClean="0"/>
              <a:t>Co to jest WPF?</a:t>
            </a:r>
            <a:endParaRPr lang="pl-PL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1129983"/>
            <a:ext cx="81369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Silnik graficzny odpowiedzialny za </a:t>
            </a:r>
            <a:r>
              <a:rPr lang="pl-PL" dirty="0" err="1" smtClean="0"/>
              <a:t>renderowanie</a:t>
            </a:r>
            <a:r>
              <a:rPr lang="pl-PL" dirty="0" smtClean="0"/>
              <a:t> interfejsów (nie tylko!) użytkownika aplikacji dla Windows.</a:t>
            </a:r>
          </a:p>
          <a:p>
            <a:endParaRPr lang="pl-PL" dirty="0"/>
          </a:p>
          <a:p>
            <a:r>
              <a:rPr lang="pl-PL" dirty="0" smtClean="0"/>
              <a:t>Dostępny od .NET 3.0 (2006) pod nawą „Avalon” wersja 3.0 – obecnie mamy do czynienia z wersją 4.0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3068960"/>
            <a:ext cx="5256584" cy="2995205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000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387333"/>
            <a:ext cx="5184576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l-PL" sz="2400" dirty="0" smtClean="0"/>
              <a:t>Czym WPF różni się od Windows </a:t>
            </a:r>
            <a:r>
              <a:rPr lang="pl-PL" sz="2400" dirty="0" err="1" smtClean="0"/>
              <a:t>Forms</a:t>
            </a:r>
            <a:r>
              <a:rPr lang="pl-PL" sz="2400" dirty="0" smtClean="0"/>
              <a:t>?</a:t>
            </a:r>
            <a:endParaRPr lang="pl-PL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1129983"/>
            <a:ext cx="8136904" cy="1722953"/>
          </a:xfrm>
          <a:prstGeom prst="rect">
            <a:avLst/>
          </a:prstGeom>
          <a:noFill/>
        </p:spPr>
        <p:txBody>
          <a:bodyPr wrap="square" numCol="2" rtlCol="0">
            <a:no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pl-PL" dirty="0" smtClean="0"/>
              <a:t>Przede wszystkim DirectX!	 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l-PL" dirty="0" smtClean="0"/>
              <a:t>3D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l-PL" dirty="0" smtClean="0"/>
              <a:t>Oddzielenie logiki od UI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l-PL" dirty="0" smtClean="0"/>
              <a:t>XAML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l-PL" dirty="0" smtClean="0"/>
              <a:t>Każda kontrolka może przyjąć dowolny wygląd (Control Templates)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l-PL" dirty="0" err="1" smtClean="0"/>
              <a:t>DataBinding</a:t>
            </a:r>
            <a:r>
              <a:rPr lang="pl-PL" dirty="0" smtClean="0"/>
              <a:t>  (MVVM!)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l-PL" dirty="0" smtClean="0"/>
              <a:t>Animacje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l-PL" dirty="0" smtClean="0"/>
              <a:t>Efekty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l-PL" dirty="0" smtClean="0"/>
              <a:t>Obsługa </a:t>
            </a:r>
            <a:r>
              <a:rPr lang="pl-PL" dirty="0" err="1" smtClean="0"/>
              <a:t>multi-touch</a:t>
            </a:r>
            <a:r>
              <a:rPr lang="pl-PL" dirty="0" smtClean="0"/>
              <a:t> w </a:t>
            </a:r>
            <a:r>
              <a:rPr lang="pl-PL" dirty="0" smtClean="0"/>
              <a:t>W7</a:t>
            </a:r>
            <a:endParaRPr lang="pl-PL" dirty="0" smtClean="0"/>
          </a:p>
          <a:p>
            <a:endParaRPr lang="pl-PL" dirty="0" smtClean="0"/>
          </a:p>
          <a:p>
            <a:pPr marL="285750" indent="-285750">
              <a:buFont typeface="Wingdings" pitchFamily="2" charset="2"/>
              <a:buChar char="§"/>
            </a:pPr>
            <a:endParaRPr lang="pl-PL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424" y="3140968"/>
            <a:ext cx="4524636" cy="2592289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3" y="4797152"/>
            <a:ext cx="4104457" cy="1084913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93478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387333"/>
            <a:ext cx="1800200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l-PL" sz="2400" dirty="0" err="1" smtClean="0"/>
              <a:t>DataBinding</a:t>
            </a:r>
            <a:r>
              <a:rPr lang="pl-PL" sz="2400" dirty="0" smtClean="0"/>
              <a:t>.</a:t>
            </a:r>
            <a:endParaRPr lang="pl-PL" sz="2400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025030696"/>
              </p:ext>
            </p:extLst>
          </p:nvPr>
        </p:nvGraphicFramePr>
        <p:xfrm>
          <a:off x="1475656" y="1285290"/>
          <a:ext cx="6096000" cy="18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731568" y="1340768"/>
            <a:ext cx="132587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pl-PL" dirty="0" err="1" smtClean="0"/>
              <a:t>DataBinding</a:t>
            </a:r>
            <a:endParaRPr lang="pl-PL" dirty="0"/>
          </a:p>
        </p:txBody>
      </p:sp>
      <p:sp>
        <p:nvSpPr>
          <p:cNvPr id="7" name="Rounded Rectangle 6"/>
          <p:cNvSpPr/>
          <p:nvPr/>
        </p:nvSpPr>
        <p:spPr>
          <a:xfrm>
            <a:off x="1880660" y="2780928"/>
            <a:ext cx="1850908" cy="108012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pl-PL" dirty="0" err="1" smtClean="0">
                <a:solidFill>
                  <a:schemeClr val="tx1"/>
                </a:solidFill>
              </a:rPr>
              <a:t>wrapper</a:t>
            </a:r>
            <a:r>
              <a:rPr lang="pl-PL" dirty="0" smtClean="0">
                <a:solidFill>
                  <a:schemeClr val="tx1"/>
                </a:solidFill>
              </a:rPr>
              <a:t> BD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l-PL" dirty="0" smtClean="0">
                <a:solidFill>
                  <a:schemeClr val="tx1"/>
                </a:solidFill>
              </a:rPr>
              <a:t>lista klientów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l-PL" dirty="0" err="1" smtClean="0">
                <a:solidFill>
                  <a:schemeClr val="tx1"/>
                </a:solidFill>
              </a:rPr>
              <a:t>property</a:t>
            </a:r>
            <a:endParaRPr lang="pl-PL" dirty="0" smtClean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0" y="4407147"/>
            <a:ext cx="58326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Programista logiki udostępnia światu obiekty biznesowe z odpowiednim zestawem danych. Nie interesuje go jak one zostaną pokazane użytkownikowi, ani jak będzie wyglądała interakcja. </a:t>
            </a:r>
            <a:endParaRPr lang="pl-PL" dirty="0"/>
          </a:p>
        </p:txBody>
      </p:sp>
      <p:sp>
        <p:nvSpPr>
          <p:cNvPr id="9" name="Rounded Rectangle 8"/>
          <p:cNvSpPr/>
          <p:nvPr/>
        </p:nvSpPr>
        <p:spPr>
          <a:xfrm>
            <a:off x="5057444" y="2780928"/>
            <a:ext cx="1850908" cy="108012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pl-PL" dirty="0" err="1" smtClean="0">
                <a:solidFill>
                  <a:schemeClr val="tx1"/>
                </a:solidFill>
              </a:rPr>
              <a:t>DataGrid</a:t>
            </a:r>
            <a:endParaRPr lang="pl-PL" dirty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l-PL" dirty="0" err="1" smtClean="0">
                <a:solidFill>
                  <a:schemeClr val="tx1"/>
                </a:solidFill>
              </a:rPr>
              <a:t>ListView</a:t>
            </a:r>
            <a:endParaRPr lang="pl-PL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l-PL" dirty="0" err="1" smtClean="0">
                <a:solidFill>
                  <a:schemeClr val="tx1"/>
                </a:solidFill>
              </a:rPr>
              <a:t>TextBox</a:t>
            </a:r>
            <a:endParaRPr lang="pl-PL" dirty="0" smtClean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1" y="5748198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Programista UI dostaje dane – musi je przedstawić i umożliwić ich edycję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7852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387333"/>
            <a:ext cx="2736304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l-PL" sz="2400" dirty="0" smtClean="0"/>
              <a:t>Ciąg dalszy nowości.</a:t>
            </a:r>
            <a:endParaRPr lang="pl-PL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118" y="1484784"/>
            <a:ext cx="2146722" cy="1589916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softEdge rad="635000"/>
          </a:effectLst>
        </p:spPr>
      </p:pic>
      <p:sp>
        <p:nvSpPr>
          <p:cNvPr id="6" name="TextBox 5"/>
          <p:cNvSpPr txBox="1"/>
          <p:nvPr/>
        </p:nvSpPr>
        <p:spPr>
          <a:xfrm>
            <a:off x="3923927" y="2018132"/>
            <a:ext cx="31289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800" dirty="0" err="1" smtClean="0"/>
              <a:t>Silverlight</a:t>
            </a:r>
            <a:r>
              <a:rPr lang="pl-PL" dirty="0" smtClean="0"/>
              <a:t> = </a:t>
            </a:r>
            <a:r>
              <a:rPr lang="pl-PL" sz="2800" dirty="0" smtClean="0"/>
              <a:t>WPF</a:t>
            </a:r>
            <a:r>
              <a:rPr lang="pl-PL" dirty="0" smtClean="0"/>
              <a:t> – </a:t>
            </a:r>
            <a:r>
              <a:rPr lang="pl-PL" sz="2800" dirty="0" smtClean="0"/>
              <a:t>3D</a:t>
            </a:r>
            <a:endParaRPr lang="pl-PL" dirty="0"/>
          </a:p>
        </p:txBody>
      </p:sp>
      <p:sp>
        <p:nvSpPr>
          <p:cNvPr id="8" name="TextBox 7"/>
          <p:cNvSpPr txBox="1"/>
          <p:nvPr/>
        </p:nvSpPr>
        <p:spPr>
          <a:xfrm>
            <a:off x="4245905" y="2529168"/>
            <a:ext cx="2484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100" dirty="0" smtClean="0"/>
              <a:t>(mówiąc o warstwie prezentacji - XAML)</a:t>
            </a:r>
            <a:endParaRPr lang="pl-PL" sz="1100" dirty="0"/>
          </a:p>
        </p:txBody>
      </p:sp>
      <p:sp>
        <p:nvSpPr>
          <p:cNvPr id="9" name="TextBox 8"/>
          <p:cNvSpPr txBox="1"/>
          <p:nvPr/>
        </p:nvSpPr>
        <p:spPr>
          <a:xfrm>
            <a:off x="985118" y="3789040"/>
            <a:ext cx="6067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Istnieje możliwość uruchomienia aplikacji WPF w przeglądarce</a:t>
            </a:r>
          </a:p>
          <a:p>
            <a:r>
              <a:rPr lang="pl-PL" dirty="0" smtClean="0"/>
              <a:t>Internetowej. (XBAP – raczej porażka MS)</a:t>
            </a:r>
            <a:endParaRPr lang="pl-PL" dirty="0"/>
          </a:p>
        </p:txBody>
      </p:sp>
      <p:sp>
        <p:nvSpPr>
          <p:cNvPr id="10" name="TextBox 9"/>
          <p:cNvSpPr txBox="1"/>
          <p:nvPr/>
        </p:nvSpPr>
        <p:spPr>
          <a:xfrm>
            <a:off x="1024538" y="4654877"/>
            <a:ext cx="6067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Istnieje możliwość użycia kontrolek </a:t>
            </a:r>
            <a:r>
              <a:rPr lang="pl-PL" dirty="0" err="1" smtClean="0"/>
              <a:t>WinForms</a:t>
            </a:r>
            <a:r>
              <a:rPr lang="pl-PL" dirty="0" smtClean="0"/>
              <a:t> w WPF i na odwrót. Co czasami znacznie ułatwia życie </a:t>
            </a:r>
            <a:r>
              <a:rPr lang="pl-PL" dirty="0" smtClean="0">
                <a:sym typeface="Wingdings" pitchFamily="2" charset="2"/>
              </a:rPr>
              <a:t>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508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387333"/>
            <a:ext cx="2952328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l-PL" sz="2400" dirty="0" smtClean="0"/>
              <a:t>Wkład pracy a efekty.</a:t>
            </a:r>
            <a:endParaRPr lang="pl-PL" sz="2400" dirty="0"/>
          </a:p>
        </p:txBody>
      </p:sp>
      <p:graphicFrame>
        <p:nvGraphicFramePr>
          <p:cNvPr id="33" name="Chart 3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75212"/>
              </p:ext>
            </p:extLst>
          </p:nvPr>
        </p:nvGraphicFramePr>
        <p:xfrm>
          <a:off x="1840828" y="1628800"/>
          <a:ext cx="5310336" cy="28372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400368" y="5085184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Początkowo tworzenie aplikacji w </a:t>
            </a:r>
            <a:r>
              <a:rPr lang="pl-PL" dirty="0" err="1" smtClean="0"/>
              <a:t>WinForms</a:t>
            </a:r>
            <a:r>
              <a:rPr lang="pl-PL" dirty="0" smtClean="0"/>
              <a:t> daje szybsze i lepsze efekty, ale tylko początkowo..</a:t>
            </a:r>
          </a:p>
        </p:txBody>
      </p:sp>
    </p:spTree>
    <p:extLst>
      <p:ext uri="{BB962C8B-B14F-4D97-AF65-F5344CB8AC3E}">
        <p14:creationId xmlns:p14="http://schemas.microsoft.com/office/powerpoint/2010/main" val="317643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387333"/>
            <a:ext cx="5328592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l-PL" sz="2400" dirty="0" smtClean="0"/>
              <a:t>WPF to godny następca Windows </a:t>
            </a:r>
            <a:r>
              <a:rPr lang="pl-PL" sz="2400" dirty="0" err="1" smtClean="0"/>
              <a:t>Forms</a:t>
            </a:r>
            <a:r>
              <a:rPr lang="pl-PL" sz="2400" dirty="0" smtClean="0"/>
              <a:t>?</a:t>
            </a:r>
            <a:endParaRPr lang="pl-PL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707904" y="1498094"/>
            <a:ext cx="1144865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l-PL" sz="5400" dirty="0" smtClean="0"/>
              <a:t>NIE</a:t>
            </a:r>
            <a:endParaRPr lang="pl-PL" dirty="0"/>
          </a:p>
        </p:txBody>
      </p:sp>
      <p:sp>
        <p:nvSpPr>
          <p:cNvPr id="10" name="TextBox 9"/>
          <p:cNvSpPr txBox="1"/>
          <p:nvPr/>
        </p:nvSpPr>
        <p:spPr>
          <a:xfrm>
            <a:off x="1644678" y="2852936"/>
            <a:ext cx="5271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Windows Presentation NIE MA zastępować </a:t>
            </a:r>
            <a:r>
              <a:rPr lang="pl-PL" dirty="0" err="1" smtClean="0"/>
              <a:t>WinForms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11" name="TextBox 10"/>
          <p:cNvSpPr txBox="1"/>
          <p:nvPr/>
        </p:nvSpPr>
        <p:spPr>
          <a:xfrm>
            <a:off x="466160" y="4255928"/>
            <a:ext cx="7132425" cy="1477328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l-PL" dirty="0" smtClean="0"/>
              <a:t>WPF znajduje zastosowanie wszędzie tam, gdzie zależy nam na naprawdę dobrym wyglądzie UI. </a:t>
            </a:r>
          </a:p>
          <a:p>
            <a:endParaRPr lang="pl-PL" dirty="0"/>
          </a:p>
          <a:p>
            <a:r>
              <a:rPr lang="pl-PL" dirty="0" smtClean="0"/>
              <a:t>WPF doskonale nadaję się realizacji projektów „mocno multimedialnych”.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9370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387333"/>
            <a:ext cx="1512168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l-PL" sz="2400" dirty="0" smtClean="0"/>
              <a:t>Narzędzia.</a:t>
            </a:r>
            <a:endParaRPr lang="pl-PL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45684" y="1484784"/>
            <a:ext cx="38164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pl-PL" sz="2800" dirty="0" err="1" smtClean="0"/>
              <a:t>VisualStudio</a:t>
            </a:r>
            <a:endParaRPr lang="pl-PL" sz="2800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pl-PL" sz="2000" dirty="0" err="1" smtClean="0"/>
              <a:t>XamlPad</a:t>
            </a:r>
            <a:r>
              <a:rPr lang="pl-PL" sz="2000" dirty="0" smtClean="0"/>
              <a:t>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l-PL" sz="2800" dirty="0" err="1" smtClean="0"/>
              <a:t>ExpressionBlend</a:t>
            </a:r>
            <a:endParaRPr lang="pl-PL" sz="2800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pl-PL" dirty="0" err="1" smtClean="0"/>
              <a:t>SharpDevelop</a:t>
            </a:r>
            <a:endParaRPr lang="pl-PL" sz="1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881398"/>
            <a:ext cx="3384376" cy="2417412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764" y="3861048"/>
            <a:ext cx="3096344" cy="2302883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995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578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228</Words>
  <Application>Microsoft Office PowerPoint</Application>
  <PresentationFormat>On-screen Show (4:3)</PresentationFormat>
  <Paragraphs>49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michal</dc:creator>
  <cp:lastModifiedBy>michal</cp:lastModifiedBy>
  <cp:revision>31</cp:revision>
  <dcterms:created xsi:type="dcterms:W3CDTF">2011-02-26T17:01:51Z</dcterms:created>
  <dcterms:modified xsi:type="dcterms:W3CDTF">2011-02-27T09:57:51Z</dcterms:modified>
</cp:coreProperties>
</file>